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2">
        <a:schemeClr val="bg2"/>
      </p:bgRef>
    </p:bg>
    <p:spTree>
      <p:nvGrpSpPr>
        <p:cNvPr id="1" name=""/>
        <p:cNvGrpSpPr/>
        <p:nvPr/>
      </p:nvGrpSpPr>
      <p:grpSpPr>
        <a:xfrm>
          <a:off x="0" y="0"/>
          <a:ext cx="0" cy="0"/>
          <a:chOff x="0" y="0"/>
          <a:chExt cx="0" cy="0"/>
        </a:xfrm>
      </p:grpSpPr>
      <p:sp>
        <p:nvSpPr>
          <p:cNvPr id="9" name="مستطيل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عنوان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ar-SA" smtClean="0"/>
              <a:t>انقر لتحرير نمط العنوان الرئيسي</a:t>
            </a:r>
            <a:endParaRPr kumimoji="0" lang="en-US"/>
          </a:p>
        </p:txBody>
      </p:sp>
      <p:sp>
        <p:nvSpPr>
          <p:cNvPr id="3" name="عنوان فرعي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ar-SA" smtClean="0"/>
              <a:t>انقر لتحرير نمط العنوان الثانوي الرئيسي</a:t>
            </a:r>
            <a:endParaRPr kumimoji="0" lang="en-US"/>
          </a:p>
        </p:txBody>
      </p:sp>
      <p:sp>
        <p:nvSpPr>
          <p:cNvPr id="4" name="عنصر نائب للتاريخ 3"/>
          <p:cNvSpPr>
            <a:spLocks noGrp="1"/>
          </p:cNvSpPr>
          <p:nvPr>
            <p:ph type="dt" sz="half" idx="10"/>
          </p:nvPr>
        </p:nvSpPr>
        <p:spPr/>
        <p:txBody>
          <a:bodyPr/>
          <a:lstStyle/>
          <a:p>
            <a:fld id="{A22AE64C-2272-43FF-BE62-EDA602D38C4F}" type="datetimeFigureOut">
              <a:rPr lang="ar-IQ" smtClean="0"/>
              <a:t>23/09/1441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537E4816-10BA-447B-AD70-599B71FCCD75}" type="slidenum">
              <a:rPr lang="ar-IQ" smtClean="0"/>
              <a:t>‹#›</a:t>
            </a:fld>
            <a:endParaRPr lang="ar-IQ"/>
          </a:p>
        </p:txBody>
      </p:sp>
      <p:sp>
        <p:nvSpPr>
          <p:cNvPr id="10" name="مستطيل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A22AE64C-2272-43FF-BE62-EDA602D38C4F}" type="datetimeFigureOut">
              <a:rPr lang="ar-IQ" smtClean="0"/>
              <a:t>23/09/1441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537E4816-10BA-447B-AD70-599B71FCCD75}"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9" name="مستطيل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مستطيل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عنوان عمودي 1"/>
          <p:cNvSpPr>
            <a:spLocks noGrp="1"/>
          </p:cNvSpPr>
          <p:nvPr>
            <p:ph type="title" orient="vert"/>
          </p:nvPr>
        </p:nvSpPr>
        <p:spPr>
          <a:xfrm>
            <a:off x="6781800" y="274640"/>
            <a:ext cx="1905000" cy="5851525"/>
          </a:xfrm>
        </p:spPr>
        <p:txBody>
          <a:bodyPr vert="eaVe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304800"/>
            <a:ext cx="6019800" cy="5851525"/>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A22AE64C-2272-43FF-BE62-EDA602D38C4F}" type="datetimeFigureOut">
              <a:rPr lang="ar-IQ" smtClean="0"/>
              <a:t>23/09/1441</a:t>
            </a:fld>
            <a:endParaRPr lang="ar-IQ"/>
          </a:p>
        </p:txBody>
      </p:sp>
      <p:sp>
        <p:nvSpPr>
          <p:cNvPr id="5" name="عنصر نائب للتذييل 4"/>
          <p:cNvSpPr>
            <a:spLocks noGrp="1"/>
          </p:cNvSpPr>
          <p:nvPr>
            <p:ph type="ftr" sz="quarter" idx="11"/>
          </p:nvPr>
        </p:nvSpPr>
        <p:spPr>
          <a:xfrm>
            <a:off x="2640597" y="6377459"/>
            <a:ext cx="3836404" cy="365125"/>
          </a:xfrm>
        </p:spPr>
        <p:txBody>
          <a:bodyPr/>
          <a:lstStyle/>
          <a:p>
            <a:endParaRPr lang="ar-IQ"/>
          </a:p>
        </p:txBody>
      </p:sp>
      <p:sp>
        <p:nvSpPr>
          <p:cNvPr id="6" name="عنصر نائب لرقم الشريحة 5"/>
          <p:cNvSpPr>
            <a:spLocks noGrp="1"/>
          </p:cNvSpPr>
          <p:nvPr>
            <p:ph type="sldNum" sz="quarter" idx="12"/>
          </p:nvPr>
        </p:nvSpPr>
        <p:spPr/>
        <p:txBody>
          <a:bodyPr/>
          <a:lstStyle/>
          <a:p>
            <a:fld id="{537E4816-10BA-447B-AD70-599B71FCCD75}"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5448"/>
            <a:ext cx="8229600" cy="1252728"/>
          </a:xfrm>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A22AE64C-2272-43FF-BE62-EDA602D38C4F}" type="datetimeFigureOut">
              <a:rPr lang="ar-IQ" smtClean="0"/>
              <a:t>23/09/1441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537E4816-10BA-447B-AD70-599B71FCCD75}"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2">
        <a:schemeClr val="bg2"/>
      </p:bgRef>
    </p:bg>
    <p:spTree>
      <p:nvGrpSpPr>
        <p:cNvPr id="1" name=""/>
        <p:cNvGrpSpPr/>
        <p:nvPr/>
      </p:nvGrpSpPr>
      <p:grpSpPr>
        <a:xfrm>
          <a:off x="0" y="0"/>
          <a:ext cx="0" cy="0"/>
          <a:chOff x="0" y="0"/>
          <a:chExt cx="0" cy="0"/>
        </a:xfrm>
      </p:grpSpPr>
      <p:sp>
        <p:nvSpPr>
          <p:cNvPr id="9" name="مستطيل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مستطيل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عنوان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A22AE64C-2272-43FF-BE62-EDA602D38C4F}" type="datetimeFigureOut">
              <a:rPr lang="ar-IQ" smtClean="0"/>
              <a:t>23/09/1441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537E4816-10BA-447B-AD70-599B71FCCD75}" type="slidenum">
              <a:rPr lang="ar-IQ" smtClean="0"/>
              <a:t>‹#›</a:t>
            </a:fld>
            <a:endParaRPr lang="ar-IQ"/>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A22AE64C-2272-43FF-BE62-EDA602D38C4F}" type="datetimeFigureOut">
              <a:rPr lang="ar-IQ" smtClean="0"/>
              <a:t>23/09/1441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537E4816-10BA-447B-AD70-599B71FCCD75}"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نص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ar-SA" smtClean="0"/>
              <a:t>انقر لتحرير أنماط النص الرئيسي</a:t>
            </a:r>
          </a:p>
        </p:txBody>
      </p:sp>
      <p:sp>
        <p:nvSpPr>
          <p:cNvPr id="6" name="عنصر نائب للمحتوى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p>
            <a:fld id="{A22AE64C-2272-43FF-BE62-EDA602D38C4F}" type="datetimeFigureOut">
              <a:rPr lang="ar-IQ" smtClean="0"/>
              <a:t>23/09/1441</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537E4816-10BA-447B-AD70-599B71FCCD75}" type="slidenum">
              <a:rPr lang="ar-IQ" smtClean="0"/>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A22AE64C-2272-43FF-BE62-EDA602D38C4F}" type="datetimeFigureOut">
              <a:rPr lang="ar-IQ" smtClean="0"/>
              <a:t>23/09/1441</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537E4816-10BA-447B-AD70-599B71FCCD75}"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22AE64C-2272-43FF-BE62-EDA602D38C4F}" type="datetimeFigureOut">
              <a:rPr lang="ar-IQ" smtClean="0"/>
              <a:t>23/09/1441</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537E4816-10BA-447B-AD70-599B71FCCD75}"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نص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22AE64C-2272-43FF-BE62-EDA602D38C4F}" type="datetimeFigureOut">
              <a:rPr lang="ar-IQ" smtClean="0"/>
              <a:t>23/09/1441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537E4816-10BA-447B-AD70-599B71FCCD75}" type="slidenum">
              <a:rPr lang="ar-IQ" smtClean="0"/>
              <a:t>‹#›</a:t>
            </a:fld>
            <a:endParaRPr lang="ar-IQ"/>
          </a:p>
        </p:txBody>
      </p:sp>
      <p:sp>
        <p:nvSpPr>
          <p:cNvPr id="12" name="مستطيل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مستطيل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ar-SA" smtClean="0"/>
              <a:t>انقر فوق الأيقونة لإضافة صورة</a:t>
            </a:r>
            <a:endParaRPr kumimoji="0" lang="en-US" dirty="0"/>
          </a:p>
        </p:txBody>
      </p:sp>
      <p:sp>
        <p:nvSpPr>
          <p:cNvPr id="4" name="عنصر نائب للنص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a:xfrm>
            <a:off x="164592" y="1170432"/>
            <a:ext cx="2523744" cy="201168"/>
          </a:xfrm>
        </p:spPr>
        <p:txBody>
          <a:bodyPr/>
          <a:lstStyle/>
          <a:p>
            <a:fld id="{A22AE64C-2272-43FF-BE62-EDA602D38C4F}" type="datetimeFigureOut">
              <a:rPr lang="ar-IQ" smtClean="0"/>
              <a:t>23/09/1441</a:t>
            </a:fld>
            <a:endParaRPr lang="ar-IQ"/>
          </a:p>
        </p:txBody>
      </p:sp>
      <p:sp>
        <p:nvSpPr>
          <p:cNvPr id="11" name="مستطيل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مستطيل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عنصر نائب للتذييل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ar-IQ"/>
          </a:p>
        </p:txBody>
      </p:sp>
      <p:sp>
        <p:nvSpPr>
          <p:cNvPr id="7" name="عنصر نائب لرقم الشريحة 6"/>
          <p:cNvSpPr>
            <a:spLocks noGrp="1"/>
          </p:cNvSpPr>
          <p:nvPr>
            <p:ph type="sldNum" sz="quarter" idx="12"/>
          </p:nvPr>
        </p:nvSpPr>
        <p:spPr>
          <a:xfrm>
            <a:off x="8339328" y="1170432"/>
            <a:ext cx="733864" cy="201168"/>
          </a:xfrm>
        </p:spPr>
        <p:txBody>
          <a:bodyPr/>
          <a:lstStyle/>
          <a:p>
            <a:fld id="{537E4816-10BA-447B-AD70-599B71FCCD75}" type="slidenum">
              <a:rPr lang="ar-IQ" smtClean="0"/>
              <a:t>‹#›</a:t>
            </a:fld>
            <a:endParaRPr lang="ar-IQ"/>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مستطيل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مستطيل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عنصر نائب للعنوان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4" name="عنصر نائب للتاريخ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22AE64C-2272-43FF-BE62-EDA602D38C4F}" type="datetimeFigureOut">
              <a:rPr lang="ar-IQ" smtClean="0"/>
              <a:t>23/09/1441</a:t>
            </a:fld>
            <a:endParaRPr lang="ar-IQ"/>
          </a:p>
        </p:txBody>
      </p:sp>
      <p:sp>
        <p:nvSpPr>
          <p:cNvPr id="5" name="عنصر نائب للتذييل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ar-IQ"/>
          </a:p>
        </p:txBody>
      </p:sp>
      <p:sp>
        <p:nvSpPr>
          <p:cNvPr id="6" name="عنصر نائب لرقم الشريحة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37E4816-10BA-447B-AD70-599B71FCCD75}" type="slidenum">
              <a:rPr lang="ar-IQ" smtClean="0"/>
              <a:t>‹#›</a:t>
            </a:fld>
            <a:endParaRPr lang="ar-IQ"/>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r" rtl="1"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r" rtl="1"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r" rtl="1"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r" rtl="1"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r" rtl="1"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r" rtl="1"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r" rtl="1"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r" rtl="1"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r" rtl="1"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11560" y="3356992"/>
            <a:ext cx="8077200" cy="1673352"/>
          </a:xfrm>
        </p:spPr>
        <p:txBody>
          <a:bodyPr>
            <a:normAutofit/>
          </a:bodyPr>
          <a:lstStyle/>
          <a:p>
            <a:pPr algn="ctr"/>
            <a:r>
              <a:rPr lang="ar-IQ" sz="7200" dirty="0" smtClean="0">
                <a:latin typeface="Andalus" pitchFamily="18" charset="-78"/>
                <a:cs typeface="Andalus" pitchFamily="18" charset="-78"/>
              </a:rPr>
              <a:t>التــــــعليم المدمـــــــج </a:t>
            </a:r>
            <a:endParaRPr lang="ar-IQ" sz="7200" dirty="0">
              <a:latin typeface="Andalus" pitchFamily="18" charset="-78"/>
              <a:cs typeface="Andalus" pitchFamily="18" charset="-78"/>
            </a:endParaRPr>
          </a:p>
        </p:txBody>
      </p:sp>
      <p:sp>
        <p:nvSpPr>
          <p:cNvPr id="3" name="عنوان فرعي 2"/>
          <p:cNvSpPr>
            <a:spLocks noGrp="1"/>
          </p:cNvSpPr>
          <p:nvPr>
            <p:ph type="subTitle" idx="1"/>
          </p:nvPr>
        </p:nvSpPr>
        <p:spPr>
          <a:xfrm>
            <a:off x="611560" y="5157192"/>
            <a:ext cx="8077200" cy="1499616"/>
          </a:xfrm>
        </p:spPr>
        <p:txBody>
          <a:bodyPr>
            <a:normAutofit/>
          </a:bodyPr>
          <a:lstStyle/>
          <a:p>
            <a:pPr algn="ctr"/>
            <a:r>
              <a:rPr lang="ar-IQ" sz="3600" dirty="0" smtClean="0">
                <a:solidFill>
                  <a:schemeClr val="accent1">
                    <a:lumMod val="60000"/>
                    <a:lumOff val="40000"/>
                  </a:schemeClr>
                </a:solidFill>
                <a:latin typeface="Andalus" pitchFamily="18" charset="-78"/>
                <a:cs typeface="Andalus" pitchFamily="18" charset="-78"/>
              </a:rPr>
              <a:t>د. انوار عبد القادر ماشي</a:t>
            </a:r>
          </a:p>
          <a:p>
            <a:pPr algn="ctr"/>
            <a:r>
              <a:rPr lang="ar-IQ" sz="3600" dirty="0" smtClean="0">
                <a:solidFill>
                  <a:schemeClr val="accent1">
                    <a:lumMod val="60000"/>
                    <a:lumOff val="40000"/>
                  </a:schemeClr>
                </a:solidFill>
                <a:latin typeface="Andalus" pitchFamily="18" charset="-78"/>
                <a:cs typeface="Andalus" pitchFamily="18" charset="-78"/>
              </a:rPr>
              <a:t>المرحلة الثالثة </a:t>
            </a:r>
            <a:endParaRPr lang="ar-IQ" sz="3600" dirty="0">
              <a:solidFill>
                <a:schemeClr val="accent1">
                  <a:lumMod val="60000"/>
                  <a:lumOff val="40000"/>
                </a:schemeClr>
              </a:solidFill>
              <a:latin typeface="Andalus" pitchFamily="18" charset="-78"/>
              <a:cs typeface="Andalus" pitchFamily="18" charset="-78"/>
            </a:endParaRPr>
          </a:p>
        </p:txBody>
      </p:sp>
      <p:pic>
        <p:nvPicPr>
          <p:cNvPr id="4" name="صورة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9512" y="188640"/>
            <a:ext cx="8712968" cy="31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7419158"/>
      </p:ext>
    </p:extLst>
  </p:cSld>
  <p:clrMapOvr>
    <a:masterClrMapping/>
  </p:clrMapOvr>
  <mc:AlternateContent xmlns:mc="http://schemas.openxmlformats.org/markup-compatibility/2006">
    <mc:Choice xmlns:p14="http://schemas.microsoft.com/office/powerpoint/2010/main" Requires="p14">
      <p:transition spd="slow" p14:dur="3900" advTm="48946">
        <p14:glitter dir="r"/>
      </p:transition>
    </mc:Choice>
    <mc:Fallback>
      <p:transition spd="slow" advTm="48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IQ" sz="5400" dirty="0" smtClean="0">
                <a:latin typeface="Andalus" pitchFamily="18" charset="-78"/>
                <a:cs typeface="Andalus" pitchFamily="18" charset="-78"/>
              </a:rPr>
              <a:t>مفهوم التعليم المدمج</a:t>
            </a:r>
            <a:endParaRPr lang="ar-IQ" sz="5400" dirty="0">
              <a:latin typeface="Andalus" pitchFamily="18" charset="-78"/>
              <a:cs typeface="Andalus" pitchFamily="18" charset="-78"/>
            </a:endParaRPr>
          </a:p>
        </p:txBody>
      </p:sp>
      <p:sp>
        <p:nvSpPr>
          <p:cNvPr id="3" name="عنصر نائب للمحتوى 2"/>
          <p:cNvSpPr>
            <a:spLocks noGrp="1"/>
          </p:cNvSpPr>
          <p:nvPr>
            <p:ph idx="1"/>
          </p:nvPr>
        </p:nvSpPr>
        <p:spPr>
          <a:xfrm>
            <a:off x="457200" y="1600200"/>
            <a:ext cx="8229600" cy="4709120"/>
          </a:xfrm>
        </p:spPr>
        <p:txBody>
          <a:bodyPr>
            <a:normAutofit fontScale="85000" lnSpcReduction="10000"/>
          </a:bodyPr>
          <a:lstStyle/>
          <a:p>
            <a:r>
              <a:rPr lang="ar-IQ" dirty="0" smtClean="0">
                <a:latin typeface="Simplified Arabic" pitchFamily="18" charset="-78"/>
                <a:cs typeface="Simplified Arabic" pitchFamily="18" charset="-78"/>
              </a:rPr>
              <a:t>منذ ظهور الإنترنت ومع تطوّر طرق تخزين المعلومات واسترجاعها في أي وقت، أصبح من السهل على المعلّمين والمتعلّمين وجميع الأفراد الوصول إلى  تلك المعلومات المتاحة على الشّبكة. من هنا، ظهر التّعليم الإلكتروني </a:t>
            </a:r>
            <a:r>
              <a:rPr lang="en-US" dirty="0" smtClean="0">
                <a:latin typeface="Simplified Arabic" pitchFamily="18" charset="-78"/>
                <a:cs typeface="Simplified Arabic" pitchFamily="18" charset="-78"/>
              </a:rPr>
              <a:t>E-Learning  </a:t>
            </a:r>
            <a:r>
              <a:rPr lang="ar-IQ" dirty="0" smtClean="0">
                <a:latin typeface="Simplified Arabic" pitchFamily="18" charset="-78"/>
                <a:cs typeface="Simplified Arabic" pitchFamily="18" charset="-78"/>
              </a:rPr>
              <a:t>وهو شكل من أشكال التّعليم عن بعد، الذي ألغى الفصول التقليديّة واستبدلها بالفصول الافتراضيّة. ونظراً لعدم القدرة على تقبُّل فكرة التّحول الكلّي من أسلوب التّعليم التقليدي إلى أسلوب التّعلّم الإلكتروني لدى المعلّمين والمحاضرين الجامعيّين واتّهام التّعليم الإلكتروني البحت بالتّسبب بالشّعور بالوحدة والعزلة، ظهر التّعليم المدمج الذي يعتبر واحدة من طرق توظيف التّعليم الإلكتروني في التّدريس.</a:t>
            </a:r>
            <a:r>
              <a:rPr lang="ar-IQ" dirty="0">
                <a:latin typeface="Simplified Arabic" pitchFamily="18" charset="-78"/>
                <a:cs typeface="Simplified Arabic" pitchFamily="18" charset="-78"/>
              </a:rPr>
              <a:t> </a:t>
            </a:r>
            <a:r>
              <a:rPr lang="ar-IQ" dirty="0" smtClean="0">
                <a:solidFill>
                  <a:srgbClr val="FF0000"/>
                </a:solidFill>
                <a:latin typeface="Simplified Arabic" pitchFamily="18" charset="-78"/>
                <a:cs typeface="Simplified Arabic" pitchFamily="18" charset="-78"/>
              </a:rPr>
              <a:t>التّعليم </a:t>
            </a:r>
            <a:r>
              <a:rPr lang="ar-IQ" dirty="0">
                <a:solidFill>
                  <a:srgbClr val="FF0000"/>
                </a:solidFill>
                <a:latin typeface="Simplified Arabic" pitchFamily="18" charset="-78"/>
                <a:cs typeface="Simplified Arabic" pitchFamily="18" charset="-78"/>
              </a:rPr>
              <a:t>المزيج </a:t>
            </a:r>
            <a:r>
              <a:rPr lang="ar-IQ" dirty="0" smtClean="0">
                <a:solidFill>
                  <a:srgbClr val="FF0000"/>
                </a:solidFill>
                <a:latin typeface="Simplified Arabic" pitchFamily="18" charset="-78"/>
                <a:cs typeface="Simplified Arabic" pitchFamily="18" charset="-78"/>
              </a:rPr>
              <a:t>.التّعليم </a:t>
            </a:r>
            <a:r>
              <a:rPr lang="ar-IQ" dirty="0">
                <a:solidFill>
                  <a:srgbClr val="FF0000"/>
                </a:solidFill>
                <a:latin typeface="Simplified Arabic" pitchFamily="18" charset="-78"/>
                <a:cs typeface="Simplified Arabic" pitchFamily="18" charset="-78"/>
              </a:rPr>
              <a:t>الخليط أو المختلط </a:t>
            </a:r>
            <a:r>
              <a:rPr lang="ar-IQ" dirty="0" smtClean="0">
                <a:solidFill>
                  <a:srgbClr val="FF0000"/>
                </a:solidFill>
                <a:latin typeface="Simplified Arabic" pitchFamily="18" charset="-78"/>
                <a:cs typeface="Simplified Arabic" pitchFamily="18" charset="-78"/>
              </a:rPr>
              <a:t>.التّعليم </a:t>
            </a:r>
            <a:r>
              <a:rPr lang="ar-IQ" dirty="0" err="1">
                <a:solidFill>
                  <a:srgbClr val="FF0000"/>
                </a:solidFill>
                <a:latin typeface="Simplified Arabic" pitchFamily="18" charset="-78"/>
                <a:cs typeface="Simplified Arabic" pitchFamily="18" charset="-78"/>
              </a:rPr>
              <a:t>المتمازج</a:t>
            </a:r>
            <a:r>
              <a:rPr lang="ar-IQ" dirty="0">
                <a:solidFill>
                  <a:srgbClr val="FF0000"/>
                </a:solidFill>
                <a:latin typeface="Simplified Arabic" pitchFamily="18" charset="-78"/>
                <a:cs typeface="Simplified Arabic" pitchFamily="18" charset="-78"/>
              </a:rPr>
              <a:t> </a:t>
            </a:r>
          </a:p>
          <a:p>
            <a:r>
              <a:rPr lang="ar-IQ" dirty="0">
                <a:solidFill>
                  <a:srgbClr val="FF0000"/>
                </a:solidFill>
                <a:latin typeface="Simplified Arabic" pitchFamily="18" charset="-78"/>
                <a:cs typeface="Simplified Arabic" pitchFamily="18" charset="-78"/>
              </a:rPr>
              <a:t>التّعليم المؤلف.</a:t>
            </a:r>
          </a:p>
          <a:p>
            <a:endParaRPr lang="ar-IQ" dirty="0">
              <a:latin typeface="Simplified Arabic" pitchFamily="18" charset="-78"/>
              <a:cs typeface="Simplified Arabic" pitchFamily="18"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1302860"/>
      </p:ext>
    </p:extLst>
  </p:cSld>
  <p:clrMapOvr>
    <a:masterClrMapping/>
  </p:clrMapOvr>
  <mc:AlternateContent xmlns:mc="http://schemas.openxmlformats.org/markup-compatibility/2006">
    <mc:Choice xmlns:p14="http://schemas.microsoft.com/office/powerpoint/2010/main" Requires="p14">
      <p:transition spd="slow" p14:dur="1600" advTm="134921">
        <p14:prism dir="r" isInverted="1"/>
      </p:transition>
    </mc:Choice>
    <mc:Fallback>
      <p:transition spd="slow" advTm="1349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IQ" sz="6600" dirty="0" smtClean="0">
                <a:latin typeface="Andalus" pitchFamily="18" charset="-78"/>
                <a:cs typeface="Andalus" pitchFamily="18" charset="-78"/>
              </a:rPr>
              <a:t>تعريفه</a:t>
            </a:r>
            <a:endParaRPr lang="ar-IQ" sz="6600" dirty="0">
              <a:latin typeface="Andalus" pitchFamily="18" charset="-78"/>
              <a:cs typeface="Andalus" pitchFamily="18" charset="-78"/>
            </a:endParaRPr>
          </a:p>
        </p:txBody>
      </p:sp>
      <p:sp>
        <p:nvSpPr>
          <p:cNvPr id="3" name="عنصر نائب للمحتوى 2"/>
          <p:cNvSpPr>
            <a:spLocks noGrp="1"/>
          </p:cNvSpPr>
          <p:nvPr>
            <p:ph idx="1"/>
          </p:nvPr>
        </p:nvSpPr>
        <p:spPr/>
        <p:txBody>
          <a:bodyPr>
            <a:normAutofit/>
          </a:bodyPr>
          <a:lstStyle/>
          <a:p>
            <a:r>
              <a:rPr lang="ar-IQ" sz="2800" dirty="0" smtClean="0">
                <a:latin typeface="Simplified Arabic" pitchFamily="18" charset="-78"/>
                <a:cs typeface="Simplified Arabic" pitchFamily="18" charset="-78"/>
              </a:rPr>
              <a:t>تعرف هذه الاستراتيجية على انها تحديد موضوع دراسي يمكن من خلاله تقديم مواضيع مختلفة وربطه مع مواد دراسية اخرى .</a:t>
            </a:r>
          </a:p>
          <a:p>
            <a:r>
              <a:rPr lang="ar-IQ" sz="2800" dirty="0" err="1" smtClean="0">
                <a:latin typeface="Simplified Arabic" pitchFamily="18" charset="-78"/>
                <a:cs typeface="Simplified Arabic" pitchFamily="18" charset="-78"/>
              </a:rPr>
              <a:t>هواحد</a:t>
            </a:r>
            <a:r>
              <a:rPr lang="ar-IQ" sz="2800" dirty="0" smtClean="0">
                <a:latin typeface="Simplified Arabic" pitchFamily="18" charset="-78"/>
                <a:cs typeface="Simplified Arabic" pitchFamily="18" charset="-78"/>
              </a:rPr>
              <a:t> </a:t>
            </a:r>
            <a:r>
              <a:rPr lang="ar-IQ" sz="2800" dirty="0">
                <a:latin typeface="Simplified Arabic" pitchFamily="18" charset="-78"/>
                <a:cs typeface="Simplified Arabic" pitchFamily="18" charset="-78"/>
              </a:rPr>
              <a:t>صيغ التّعليم أو التّعلّم التي يندمج فيها التّعلّم الإلكتروني مع التّعلّم الصفي التقليدي في إطار واحد، حيث توظف أدوات التّعلّم الإلكتروني سواء المعتمدة على الكمبيوتر أو على الشبكة في الدروس، مثل معامل الكمبيوتر والصفوف الذكية ويلتقي المعلم مع الطالب وجهاً لوجه معظم الأحيان</a:t>
            </a:r>
            <a:r>
              <a:rPr lang="ar-IQ" sz="2800" dirty="0" smtClean="0">
                <a:latin typeface="Simplified Arabic" pitchFamily="18" charset="-78"/>
                <a:cs typeface="Simplified Arabic" pitchFamily="18" charset="-78"/>
              </a:rPr>
              <a:t>.</a:t>
            </a:r>
          </a:p>
          <a:p>
            <a:r>
              <a:rPr lang="ar-IQ" sz="2800" dirty="0" err="1" smtClean="0">
                <a:latin typeface="Simplified Arabic" pitchFamily="18" charset="-78"/>
                <a:cs typeface="Simplified Arabic" pitchFamily="18" charset="-78"/>
              </a:rPr>
              <a:t>هوالتّعلّم</a:t>
            </a:r>
            <a:r>
              <a:rPr lang="ar-IQ" sz="2800" dirty="0" smtClean="0">
                <a:latin typeface="Simplified Arabic" pitchFamily="18" charset="-78"/>
                <a:cs typeface="Simplified Arabic" pitchFamily="18" charset="-78"/>
              </a:rPr>
              <a:t> </a:t>
            </a:r>
            <a:r>
              <a:rPr lang="ar-IQ" sz="2800" dirty="0">
                <a:latin typeface="Simplified Arabic" pitchFamily="18" charset="-78"/>
                <a:cs typeface="Simplified Arabic" pitchFamily="18" charset="-78"/>
              </a:rPr>
              <a:t>الذي يمزج بين خصائص كل من التّعليم الصفي التقليدي والتّعلّم عبر الإنترنت في نموذج متكامل، يستفيد من أقصى التقنيات المتاحة لكل منهما </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34070"/>
      </p:ext>
    </p:extLst>
  </p:cSld>
  <p:clrMapOvr>
    <a:masterClrMapping/>
  </p:clrMapOvr>
  <mc:AlternateContent xmlns:mc="http://schemas.openxmlformats.org/markup-compatibility/2006">
    <mc:Choice xmlns:p14="http://schemas.microsoft.com/office/powerpoint/2010/main" Requires="p14">
      <p:transition spd="slow" p14:dur="1300" advTm="200084">
        <p14:pan dir="u"/>
      </p:transition>
    </mc:Choice>
    <mc:Fallback>
      <p:transition spd="slow" advTm="2000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IQ" sz="6000" dirty="0" smtClean="0">
                <a:latin typeface="Andalus" pitchFamily="18" charset="-78"/>
                <a:cs typeface="Andalus" pitchFamily="18" charset="-78"/>
              </a:rPr>
              <a:t>خطوات استعماله</a:t>
            </a:r>
            <a:endParaRPr lang="ar-IQ" sz="6000" dirty="0">
              <a:latin typeface="Andalus" pitchFamily="18" charset="-78"/>
              <a:cs typeface="Andalus" pitchFamily="18" charset="-78"/>
            </a:endParaRPr>
          </a:p>
        </p:txBody>
      </p:sp>
      <p:sp>
        <p:nvSpPr>
          <p:cNvPr id="3" name="عنصر نائب للمحتوى 2"/>
          <p:cNvSpPr>
            <a:spLocks noGrp="1"/>
          </p:cNvSpPr>
          <p:nvPr>
            <p:ph idx="1"/>
          </p:nvPr>
        </p:nvSpPr>
        <p:spPr/>
        <p:txBody>
          <a:bodyPr>
            <a:normAutofit/>
          </a:bodyPr>
          <a:lstStyle/>
          <a:p>
            <a:r>
              <a:rPr lang="ar-IQ" dirty="0" smtClean="0">
                <a:latin typeface="Simplified Arabic" pitchFamily="18" charset="-78"/>
                <a:cs typeface="Simplified Arabic" pitchFamily="18" charset="-78"/>
              </a:rPr>
              <a:t>1- اختر المفهوم </a:t>
            </a:r>
          </a:p>
          <a:p>
            <a:r>
              <a:rPr lang="ar-IQ" dirty="0" smtClean="0">
                <a:latin typeface="Simplified Arabic" pitchFamily="18" charset="-78"/>
                <a:cs typeface="Simplified Arabic" pitchFamily="18" charset="-78"/>
              </a:rPr>
              <a:t>2- تحديد المواد الدراسية المتصلة بالموضوع </a:t>
            </a:r>
          </a:p>
          <a:p>
            <a:r>
              <a:rPr lang="ar-IQ" dirty="0" smtClean="0">
                <a:latin typeface="Simplified Arabic" pitchFamily="18" charset="-78"/>
                <a:cs typeface="Simplified Arabic" pitchFamily="18" charset="-78"/>
              </a:rPr>
              <a:t>3- اعداد المعلومات اللازمة</a:t>
            </a:r>
          </a:p>
          <a:p>
            <a:r>
              <a:rPr lang="ar-IQ" dirty="0" smtClean="0">
                <a:latin typeface="Simplified Arabic" pitchFamily="18" charset="-78"/>
                <a:cs typeface="Simplified Arabic" pitchFamily="18" charset="-78"/>
              </a:rPr>
              <a:t>4- يعد المدرس الاسئلة والانشطة والتمرينات التي تساعد الطلبة على الدراسة وتحقيق اهدافهم .</a:t>
            </a:r>
          </a:p>
          <a:p>
            <a:r>
              <a:rPr lang="ar-IQ" dirty="0" smtClean="0">
                <a:latin typeface="Simplified Arabic" pitchFamily="18" charset="-78"/>
                <a:cs typeface="Simplified Arabic" pitchFamily="18" charset="-78"/>
              </a:rPr>
              <a:t>5- يبدأ الطلبة باختيار الانشطة والقيام بالدراسة وجمع المعلومات.</a:t>
            </a:r>
          </a:p>
          <a:p>
            <a:r>
              <a:rPr lang="ar-IQ" dirty="0" smtClean="0">
                <a:latin typeface="Simplified Arabic" pitchFamily="18" charset="-78"/>
                <a:cs typeface="Simplified Arabic" pitchFamily="18" charset="-78"/>
              </a:rPr>
              <a:t>6- يكون المدرس على اطلاع شامل على المنهج المدرسي في موضوعاته المختلفة .</a:t>
            </a:r>
            <a:endParaRPr lang="ar-IQ" dirty="0">
              <a:latin typeface="Simplified Arabic" pitchFamily="18" charset="-78"/>
              <a:cs typeface="Simplified Arabic" pitchFamily="18"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9207802"/>
      </p:ext>
    </p:extLst>
  </p:cSld>
  <p:clrMapOvr>
    <a:masterClrMapping/>
  </p:clrMapOvr>
  <mc:AlternateContent xmlns:mc="http://schemas.openxmlformats.org/markup-compatibility/2006">
    <mc:Choice xmlns:p14="http://schemas.microsoft.com/office/powerpoint/2010/main" Requires="p14">
      <p:transition spd="slow" p14:dur="4400" advTm="198431">
        <p14:honeycomb/>
      </p:transition>
    </mc:Choice>
    <mc:Fallback>
      <p:transition spd="slow" advTm="198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lvl="0" algn="ctr" fontAlgn="base">
              <a:spcAft>
                <a:spcPct val="0"/>
              </a:spcAft>
            </a:pPr>
            <a:r>
              <a:rPr kumimoji="0" lang="ar-SA" sz="2800" b="0" i="0" u="none" strike="noStrike" cap="none" normalizeH="0" baseline="0" dirty="0" smtClean="0">
                <a:ln>
                  <a:noFill/>
                </a:ln>
                <a:solidFill>
                  <a:srgbClr val="FFFF00"/>
                </a:solidFill>
                <a:effectLst/>
                <a:latin typeface="Arial" pitchFamily="34" charset="0"/>
                <a:cs typeface="Arial" pitchFamily="34" charset="0"/>
              </a:rPr>
              <a:t> </a:t>
            </a:r>
            <a:r>
              <a:rPr kumimoji="0" lang="ar-SA" sz="2800" b="1" i="0" u="none" strike="noStrike" cap="none" normalizeH="0" baseline="0" dirty="0" smtClean="0">
                <a:ln>
                  <a:noFill/>
                </a:ln>
                <a:solidFill>
                  <a:srgbClr val="FFFF00"/>
                </a:solidFill>
                <a:effectLst/>
                <a:latin typeface="Arial" pitchFamily="34" charset="0"/>
                <a:cs typeface="Arial" pitchFamily="34" charset="0"/>
              </a:rPr>
              <a:t/>
            </a:r>
            <a:br>
              <a:rPr kumimoji="0" lang="ar-SA" sz="2800" b="1" i="0" u="none" strike="noStrike" cap="none" normalizeH="0" baseline="0" dirty="0" smtClean="0">
                <a:ln>
                  <a:noFill/>
                </a:ln>
                <a:solidFill>
                  <a:srgbClr val="FFFF00"/>
                </a:solidFill>
                <a:effectLst/>
                <a:latin typeface="Arial" pitchFamily="34" charset="0"/>
                <a:cs typeface="Arial" pitchFamily="34" charset="0"/>
              </a:rPr>
            </a:br>
            <a:r>
              <a:rPr kumimoji="0" lang="ar-SA" sz="2800" b="0" i="0" u="none" strike="noStrike" cap="none" normalizeH="0" baseline="0" dirty="0" smtClean="0">
                <a:ln>
                  <a:noFill/>
                </a:ln>
                <a:solidFill>
                  <a:srgbClr val="FFFF00"/>
                </a:solidFill>
                <a:effectLst/>
                <a:latin typeface="Arial" pitchFamily="34" charset="0"/>
                <a:cs typeface="Arial" pitchFamily="34" charset="0"/>
              </a:rPr>
              <a:t>يتم توظيف التّعليم المدمج في العملية التّعليمية وفقاً للأنماط  التالية وذلك بحسب   </a:t>
            </a:r>
            <a:r>
              <a:rPr kumimoji="0" lang="en-US" sz="2800" b="0" i="0" u="none" strike="noStrike" cap="none" normalizeH="0" baseline="0" dirty="0" smtClean="0">
                <a:ln>
                  <a:noFill/>
                </a:ln>
                <a:solidFill>
                  <a:srgbClr val="FFFF00"/>
                </a:solidFill>
                <a:effectLst/>
                <a:latin typeface="Arial" pitchFamily="34" charset="0"/>
                <a:cs typeface="Arial" pitchFamily="34" charset="0"/>
              </a:rPr>
              <a:t>Christensen Institute</a:t>
            </a:r>
            <a:endParaRPr lang="ar-IQ" sz="2800" dirty="0">
              <a:solidFill>
                <a:srgbClr val="FFFF00"/>
              </a:solidFill>
            </a:endParaRPr>
          </a:p>
        </p:txBody>
      </p:sp>
      <p:pic>
        <p:nvPicPr>
          <p:cNvPr id="1026" name="Picture 2" descr="التعليم المدم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514737"/>
            <a:ext cx="8784976" cy="4916439"/>
          </a:xfrm>
          <a:prstGeom prst="rect">
            <a:avLst/>
          </a:prstGeom>
          <a:noFill/>
          <a:ln>
            <a:solidFill>
              <a:srgbClr val="F8F8F8"/>
            </a:solidFill>
          </a:ln>
          <a:extLst>
            <a:ext uri="{909E8E84-426E-40DD-AFC4-6F175D3DCCD1}">
              <a14:hiddenFill xmlns:a14="http://schemas.microsoft.com/office/drawing/2010/main">
                <a:solidFill>
                  <a:srgbClr val="FFFFFF"/>
                </a:solidFill>
              </a14:hiddenFill>
            </a:ext>
          </a:extLst>
        </p:spPr>
      </p:pic>
      <p:sp>
        <p:nvSpPr>
          <p:cNvPr id="7" name="وجه ضاحك 6"/>
          <p:cNvSpPr/>
          <p:nvPr/>
        </p:nvSpPr>
        <p:spPr>
          <a:xfrm>
            <a:off x="107504" y="4365104"/>
            <a:ext cx="4392488" cy="140805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3200" b="1" dirty="0" smtClean="0">
                <a:solidFill>
                  <a:schemeClr val="tx1"/>
                </a:solidFill>
                <a:latin typeface="Simplified Arabic" pitchFamily="18" charset="-78"/>
                <a:cs typeface="Simplified Arabic" pitchFamily="18" charset="-78"/>
              </a:rPr>
              <a:t>انماط التعليم المدمج </a:t>
            </a:r>
            <a:endParaRPr lang="ar-IQ" sz="3200" b="1" dirty="0">
              <a:solidFill>
                <a:schemeClr val="tx1"/>
              </a:solidFill>
              <a:latin typeface="Simplified Arabic" pitchFamily="18" charset="-78"/>
              <a:cs typeface="Simplified Arabic" pitchFamily="18" charset="-78"/>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4264001"/>
      </p:ext>
    </p:extLst>
  </p:cSld>
  <p:clrMapOvr>
    <a:masterClrMapping/>
  </p:clrMapOvr>
  <mc:AlternateContent xmlns:mc="http://schemas.openxmlformats.org/markup-compatibility/2006">
    <mc:Choice xmlns:p14="http://schemas.microsoft.com/office/powerpoint/2010/main" Requires="p14">
      <p:transition spd="slow" p14:dur="2000" advTm="114513">
        <p14:ferris dir="r"/>
      </p:transition>
    </mc:Choice>
    <mc:Fallback>
      <p:transition spd="slow" advTm="114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IQ" sz="5400" dirty="0" smtClean="0">
                <a:latin typeface="Andalus" pitchFamily="18" charset="-78"/>
                <a:cs typeface="Andalus" pitchFamily="18" charset="-78"/>
              </a:rPr>
              <a:t>مميزات التعليم المدمج</a:t>
            </a:r>
            <a:endParaRPr lang="ar-IQ" sz="5400" dirty="0">
              <a:latin typeface="Andalus" pitchFamily="18" charset="-78"/>
              <a:cs typeface="Andalus" pitchFamily="18" charset="-78"/>
            </a:endParaRPr>
          </a:p>
        </p:txBody>
      </p:sp>
      <p:sp>
        <p:nvSpPr>
          <p:cNvPr id="3" name="عنصر نائب للمحتوى 2"/>
          <p:cNvSpPr>
            <a:spLocks noGrp="1"/>
          </p:cNvSpPr>
          <p:nvPr>
            <p:ph idx="1"/>
          </p:nvPr>
        </p:nvSpPr>
        <p:spPr>
          <a:xfrm>
            <a:off x="457200" y="1484784"/>
            <a:ext cx="8229600" cy="4896544"/>
          </a:xfrm>
        </p:spPr>
        <p:txBody>
          <a:bodyPr>
            <a:normAutofit fontScale="62500" lnSpcReduction="20000"/>
          </a:bodyPr>
          <a:lstStyle/>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خفض نفقات التّعلّم بشكل كبير بالمقارنة مع التّعلّم الإلكتروني وحده.</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توفير الاتصال وجها لوجه؛ مما يزيد من التفاعل بين الطالب و المدرب، وبين الطلاب نفسهم، و بين الطلاب والمحتوى.</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تعزيز الجوانب الإنسانية والعلاقات الاجتماعية بين المتعلمين فيما بينهم وبين المعلمين أيضاً.</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المرونة الكافية لمقابلة كافّة الاحتياجات الفرديّة وأنماط التّعلّم لدى المتعلمين باختلاف مستوياتهم وأعمارهم وأوقاتهم.</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الاستفادة من التقدم التكنولوجي في التصميم والتنفيذ والاستخدام.</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إثراء المعرفة الإنسانية ورفع جودة العملية التّعليمية ومن ثم جودة المنتج التّعليمي وكفاءة المعلمين.</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التواصل الحضاري بين مختلف الثقافات للاستفادة والإفادة من كل ما هو جديد في العلوم.</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كثير من الموضوعات العلمية يصعب للغاية تدريسها إلكترونياً بالكامل، وبصفة خاصة المهارات العالية واستخدام التّعلّم الخليط يمثل أحد الحلول المقترحة لحل مثل تلك المشكلات.</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الانتقال من التّعلّم الجماعي إلى التّعلّم المتمركز حول الطلاب، والذي يصبح فيه الطلاب نشيطين ومتفاعلين.</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يعمل على تكامل نظم التقويم التكويني والنهائي للطّلاب والمعلّمين.</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يُثري خبرة المتعلّم ونتائج التّعلّم، ويحسّن من فرص التّعلّم الرسمية وغير الرسمية.</a:t>
            </a:r>
          </a:p>
          <a:p>
            <a:pPr algn="just">
              <a:buFont typeface="+mj-lt"/>
              <a:buAutoNum type="arabicPeriod"/>
            </a:pPr>
            <a:r>
              <a:rPr lang="ar-IQ" b="1" i="0" dirty="0" smtClean="0">
                <a:solidFill>
                  <a:srgbClr val="333333"/>
                </a:solidFill>
                <a:effectLst/>
                <a:latin typeface="Simplified Arabic" pitchFamily="18" charset="-78"/>
                <a:cs typeface="Simplified Arabic" pitchFamily="18" charset="-78"/>
              </a:rPr>
              <a:t>يوفر المرونة من حيث التنفيذ على مستوى البرنامج، وتدعيم التوجهات الاستراتيجية المؤسّسية الحاليّة في التّعلّم والتّعليم، بما في ذلك فرص تعزيز التخصّصات، وتدويل المناهج الدراسية.</a:t>
            </a:r>
          </a:p>
          <a:p>
            <a:endParaRPr lang="ar-IQ" b="1" dirty="0">
              <a:latin typeface="Simplified Arabic" pitchFamily="18" charset="-78"/>
              <a:cs typeface="Simplified Arabic" pitchFamily="18"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8733694"/>
      </p:ext>
    </p:extLst>
  </p:cSld>
  <p:clrMapOvr>
    <a:masterClrMapping/>
  </p:clrMapOvr>
  <mc:AlternateContent xmlns:mc="http://schemas.openxmlformats.org/markup-compatibility/2006">
    <mc:Choice xmlns:p14="http://schemas.microsoft.com/office/powerpoint/2010/main" Requires="p14">
      <p:transition spd="slow" p14:dur="3000" advTm="298631">
        <p14:shred/>
      </p:transition>
    </mc:Choice>
    <mc:Fallback>
      <p:transition spd="slow" advTm="2986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IQ" sz="5400" dirty="0" smtClean="0">
                <a:latin typeface="Andalus" pitchFamily="18" charset="-78"/>
                <a:cs typeface="Andalus" pitchFamily="18" charset="-78"/>
              </a:rPr>
              <a:t>معوقات التعليم المدمج</a:t>
            </a:r>
            <a:endParaRPr lang="ar-IQ" sz="5400" dirty="0">
              <a:latin typeface="Andalus" pitchFamily="18" charset="-78"/>
              <a:cs typeface="Andalus" pitchFamily="18" charset="-78"/>
            </a:endParaRPr>
          </a:p>
        </p:txBody>
      </p:sp>
      <p:sp>
        <p:nvSpPr>
          <p:cNvPr id="3" name="عنصر نائب للمحتوى 2"/>
          <p:cNvSpPr>
            <a:spLocks noGrp="1"/>
          </p:cNvSpPr>
          <p:nvPr>
            <p:ph idx="1"/>
          </p:nvPr>
        </p:nvSpPr>
        <p:spPr/>
        <p:txBody>
          <a:bodyPr>
            <a:normAutofit fontScale="92500" lnSpcReduction="10000"/>
          </a:bodyPr>
          <a:lstStyle/>
          <a:p>
            <a:pPr algn="just">
              <a:buFont typeface="+mj-lt"/>
              <a:buAutoNum type="arabicPeriod"/>
            </a:pPr>
            <a:r>
              <a:rPr lang="ar-IQ" b="0" i="0" dirty="0" smtClean="0">
                <a:solidFill>
                  <a:srgbClr val="333333"/>
                </a:solidFill>
                <a:effectLst/>
                <a:latin typeface="Simplified Arabic" pitchFamily="18" charset="-78"/>
                <a:cs typeface="Simplified Arabic" pitchFamily="18" charset="-78"/>
              </a:rPr>
              <a:t>نقص الخبرة الكافية لدى بعض الطلاب أو المتدربين في التعامل مع أجهزة الكمبيوتر والشبكات وهذا يمثل أهم عوائق التّعلّم الإلكتروني.</a:t>
            </a:r>
          </a:p>
          <a:p>
            <a:pPr algn="just">
              <a:buFont typeface="+mj-lt"/>
              <a:buAutoNum type="arabicPeriod"/>
            </a:pPr>
            <a:r>
              <a:rPr lang="ar-IQ" b="0" i="0" dirty="0" smtClean="0">
                <a:solidFill>
                  <a:srgbClr val="333333"/>
                </a:solidFill>
                <a:effectLst/>
                <a:latin typeface="Simplified Arabic" pitchFamily="18" charset="-78"/>
                <a:cs typeface="Simplified Arabic" pitchFamily="18" charset="-78"/>
              </a:rPr>
              <a:t>عدم تكافؤ الأجهزة الموجودة لدى المتعلمين أو المتدربين في منازلهم أو في أي أماكن التدريب التي يدرسون بها، واختلافها من حيث القدرة والسرعة والتجهيزات وصلاحية المحتوى المنهجي للمساق.</a:t>
            </a:r>
          </a:p>
          <a:p>
            <a:pPr algn="just">
              <a:buFont typeface="+mj-lt"/>
              <a:buAutoNum type="arabicPeriod"/>
            </a:pPr>
            <a:r>
              <a:rPr lang="ar-IQ" b="0" i="0" dirty="0" smtClean="0">
                <a:solidFill>
                  <a:srgbClr val="333333"/>
                </a:solidFill>
                <a:effectLst/>
                <a:latin typeface="Simplified Arabic" pitchFamily="18" charset="-78"/>
                <a:cs typeface="Simplified Arabic" pitchFamily="18" charset="-78"/>
              </a:rPr>
              <a:t> نقص في الأطر (الكوادر) المؤهلة لهذا النوع من التّعلّم والافتقار إلى النماذج العلمية المدروسة لدمج التّعلّم التقليدي بالتّعلّم الإلكتروني.</a:t>
            </a:r>
          </a:p>
          <a:p>
            <a:endParaRPr lang="ar-IQ" dirty="0">
              <a:latin typeface="Simplified Arabic" pitchFamily="18" charset="-78"/>
              <a:cs typeface="Simplified Arabic" pitchFamily="18"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1964043"/>
      </p:ext>
    </p:extLst>
  </p:cSld>
  <p:clrMapOvr>
    <a:masterClrMapping/>
  </p:clrMapOvr>
  <mc:AlternateContent xmlns:mc="http://schemas.openxmlformats.org/markup-compatibility/2006">
    <mc:Choice xmlns:p14="http://schemas.microsoft.com/office/powerpoint/2010/main" Requires="p14">
      <p:transition spd="slow" p14:dur="800" advTm="93840">
        <p:circle/>
      </p:transition>
    </mc:Choice>
    <mc:Fallback>
      <p:transition spd="slow" advTm="9384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IQ" sz="6600" dirty="0" smtClean="0">
                <a:latin typeface="Andalus" pitchFamily="18" charset="-78"/>
                <a:cs typeface="Andalus" pitchFamily="18" charset="-78"/>
              </a:rPr>
              <a:t>شكراً لحسن اصغائكم </a:t>
            </a:r>
            <a:endParaRPr lang="ar-IQ" sz="6600" dirty="0">
              <a:latin typeface="Andalus" pitchFamily="18" charset="-78"/>
              <a:cs typeface="Andalus" pitchFamily="18" charset="-78"/>
            </a:endParaRPr>
          </a:p>
        </p:txBody>
      </p:sp>
      <p:sp>
        <p:nvSpPr>
          <p:cNvPr id="3" name="عنصر نائب للنص 2"/>
          <p:cNvSpPr>
            <a:spLocks noGrp="1"/>
          </p:cNvSpPr>
          <p:nvPr>
            <p:ph type="body" idx="1"/>
          </p:nvPr>
        </p:nvSpPr>
        <p:spPr/>
        <p:txBody>
          <a:bodyPr>
            <a:normAutofit/>
          </a:bodyPr>
          <a:lstStyle/>
          <a:p>
            <a:pPr algn="ctr"/>
            <a:r>
              <a:rPr lang="ar-IQ" sz="4000" dirty="0" smtClean="0">
                <a:solidFill>
                  <a:srgbClr val="FFFF00"/>
                </a:solidFill>
                <a:latin typeface="Andalus" pitchFamily="18" charset="-78"/>
                <a:cs typeface="Andalus" pitchFamily="18" charset="-78"/>
              </a:rPr>
              <a:t>طالباتي العزيزات</a:t>
            </a:r>
            <a:endParaRPr lang="ar-IQ" sz="4000" dirty="0">
              <a:solidFill>
                <a:srgbClr val="FFFF00"/>
              </a:solidFill>
              <a:latin typeface="Andalus" pitchFamily="18" charset="-78"/>
              <a:cs typeface="Andalus" pitchFamily="18" charset="-78"/>
            </a:endParaRPr>
          </a:p>
        </p:txBody>
      </p:sp>
      <p:pic>
        <p:nvPicPr>
          <p:cNvPr id="4" name="صورة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90812"/>
            <a:ext cx="9036495" cy="3978548"/>
          </a:xfrm>
          <a:prstGeom prst="rect">
            <a:avLst/>
          </a:prstGeom>
        </p:spPr>
      </p:pic>
      <p:pic>
        <p:nvPicPr>
          <p:cNvPr id="5" name="صو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22717478"/>
      </p:ext>
    </p:extLst>
  </p:cSld>
  <p:clrMapOvr>
    <a:masterClrMapping/>
  </p:clrMapOvr>
  <mc:AlternateContent xmlns:mc="http://schemas.openxmlformats.org/markup-compatibility/2006">
    <mc:Choice xmlns:p14="http://schemas.microsoft.com/office/powerpoint/2010/main" Requires="p14">
      <p:transition spd="slow" p14:dur="1500" advTm="125391">
        <p14:window dir="vert"/>
      </p:transition>
    </mc:Choice>
    <mc:Fallback>
      <p:transition spd="slow" advTm="125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heel(1)">
                                      <p:cBhvr>
                                        <p:cTn id="29" dur="20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2.1|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وحدة نمطية">
  <a:themeElements>
    <a:clrScheme name="وحدة نمطية">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وحدة نمطية">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وحدة نمطية">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126</TotalTime>
  <Words>492</Words>
  <Application>Microsoft Office PowerPoint</Application>
  <PresentationFormat>عرض على الشاشة (3:4)‏</PresentationFormat>
  <Paragraphs>38</Paragraphs>
  <Slides>8</Slides>
  <Notes>0</Notes>
  <HiddenSlides>0</HiddenSlides>
  <MMClips>8</MMClips>
  <ScaleCrop>false</ScaleCrop>
  <HeadingPairs>
    <vt:vector size="4" baseType="variant">
      <vt:variant>
        <vt:lpstr>نسق</vt:lpstr>
      </vt:variant>
      <vt:variant>
        <vt:i4>1</vt:i4>
      </vt:variant>
      <vt:variant>
        <vt:lpstr>عناوين الشرائح</vt:lpstr>
      </vt:variant>
      <vt:variant>
        <vt:i4>8</vt:i4>
      </vt:variant>
    </vt:vector>
  </HeadingPairs>
  <TitlesOfParts>
    <vt:vector size="9" baseType="lpstr">
      <vt:lpstr>وحدة نمطية</vt:lpstr>
      <vt:lpstr>التــــــعليم المدمـــــــج </vt:lpstr>
      <vt:lpstr>مفهوم التعليم المدمج</vt:lpstr>
      <vt:lpstr>تعريفه</vt:lpstr>
      <vt:lpstr>خطوات استعماله</vt:lpstr>
      <vt:lpstr>  يتم توظيف التّعليم المدمج في العملية التّعليمية وفقاً للأنماط  التالية وذلك بحسب   Christensen Institute</vt:lpstr>
      <vt:lpstr>مميزات التعليم المدمج</vt:lpstr>
      <vt:lpstr>معوقات التعليم المدمج</vt:lpstr>
      <vt:lpstr>شكراً لحسن اصغائكم </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التعليم المدمج</dc:title>
  <dc:creator>قيس الشيخ</dc:creator>
  <cp:lastModifiedBy>قيس الشيخ</cp:lastModifiedBy>
  <cp:revision>9</cp:revision>
  <dcterms:created xsi:type="dcterms:W3CDTF">2020-05-15T17:52:45Z</dcterms:created>
  <dcterms:modified xsi:type="dcterms:W3CDTF">2020-05-15T21:01:19Z</dcterms:modified>
</cp:coreProperties>
</file>